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Google Sans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Nuni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GoogleSansMedium-bold.fntdata"/><Relationship Id="rId10" Type="http://schemas.openxmlformats.org/officeDocument/2006/relationships/slide" Target="slides/slide6.xml"/><Relationship Id="rId32" Type="http://schemas.openxmlformats.org/officeDocument/2006/relationships/font" Target="fonts/GoogleSansMedium-regular.fntdata"/><Relationship Id="rId13" Type="http://schemas.openxmlformats.org/officeDocument/2006/relationships/slide" Target="slides/slide9.xml"/><Relationship Id="rId35" Type="http://schemas.openxmlformats.org/officeDocument/2006/relationships/font" Target="fonts/GoogleSans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GoogleSansMedium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19ecd02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19ecd02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ecd02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ecd02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19ecd02b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19ecd02b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19ecd02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19ecd02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a560eae0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a560eae0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a560eae0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a560eae0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5d42d16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5d42d16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19ecd02b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19ecd02b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a560eae0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a560eae0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ace7e27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ace7e27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ace7e27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ace7e27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ace7e27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ace7e27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b4b9911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b4b9911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19ecd02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19ecd02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19ecd02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19ecd02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19ecd02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19ecd02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5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hyperlink" Target="https://pandas.pydata.org/Pandas_Cheat_Sheet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lab.research.google.com/drive/1O-yVWU7a-bpSI6RjeYDKadXKdJ_le7jb?usp=sharing" TargetMode="External"/><Relationship Id="rId4" Type="http://schemas.openxmlformats.org/officeDocument/2006/relationships/hyperlink" Target="https://colab.research.google.com/drive/1O-yVWU7a-bpSI6RjeYDKadXKdJ_le7jb?usp=sharing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research.google.com/drive/1O-yVWU7a-bpSI6RjeYDKadXKdJ_le7jb?usp=sharing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J5PCiMYcVoCb6gAVeVF48c5ZO41MFnBs/edit?usp=sharing&amp;ouid=108230398394261278720&amp;rtpof=true&amp;sd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300" y="1214200"/>
            <a:ext cx="6506550" cy="332527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2"/>
          <p:cNvSpPr txBox="1"/>
          <p:nvPr/>
        </p:nvSpPr>
        <p:spPr>
          <a:xfrm>
            <a:off x="385775" y="290800"/>
            <a:ext cx="822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Métodos de PANDAS</a:t>
            </a:r>
            <a:r>
              <a:rPr lang="en" sz="23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3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para tener Tidy data</a:t>
            </a:r>
            <a:endParaRPr sz="1300">
              <a:solidFill>
                <a:srgbClr val="4C113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6185150" y="4484825"/>
            <a:ext cx="156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Link para recurso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350" y="94625"/>
            <a:ext cx="45426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3"/>
          <p:cNvSpPr txBox="1"/>
          <p:nvPr/>
        </p:nvSpPr>
        <p:spPr>
          <a:xfrm>
            <a:off x="445975" y="652775"/>
            <a:ext cx="1659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Formato Wide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Formato long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71" y="152400"/>
            <a:ext cx="78148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0" y="1023575"/>
            <a:ext cx="8722801" cy="30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6"/>
          <p:cNvSpPr txBox="1"/>
          <p:nvPr/>
        </p:nvSpPr>
        <p:spPr>
          <a:xfrm>
            <a:off x="1500000" y="1841250"/>
            <a:ext cx="6108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 Data con Python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aqui</a:t>
            </a: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7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8"/>
          <p:cNvSpPr txBox="1"/>
          <p:nvPr/>
        </p:nvSpPr>
        <p:spPr>
          <a:xfrm>
            <a:off x="1500000" y="1841250"/>
            <a:ext cx="61080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Billboard.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/>
        </p:nvSpPr>
        <p:spPr>
          <a:xfrm>
            <a:off x="485225" y="908300"/>
            <a:ext cx="30000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Vamos a tratar ahora con el dataset de Registros de tuberculosis de la Organización Mundial de la Salud.</a:t>
            </a:r>
            <a:endParaRPr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Este conjunto de datos documenta el recuento de casos confirmados de tuberculosis por país, año, edad y sexo.</a:t>
            </a:r>
            <a:endParaRPr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Problemas que presenta:</a:t>
            </a:r>
            <a:endParaRPr b="1" sz="11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C113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Algunas columnas contienen varios valores: sexo y edad.</a:t>
            </a:r>
            <a:endParaRPr sz="1100">
              <a:solidFill>
                <a:srgbClr val="4C113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rgbClr val="4C113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Mezcla de ceros y valores perdidos NaN. (Esto se debe al proceso de recopilación de datos y la distinción es importante para este conjunto de datos.)</a:t>
            </a:r>
            <a:endParaRPr sz="1100">
              <a:solidFill>
                <a:srgbClr val="4C113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75" y="2708727"/>
            <a:ext cx="1932461" cy="204742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9"/>
          <p:cNvSpPr/>
          <p:nvPr/>
        </p:nvSpPr>
        <p:spPr>
          <a:xfrm>
            <a:off x="7804200" y="986225"/>
            <a:ext cx="791400" cy="2633700"/>
          </a:xfrm>
          <a:prstGeom prst="curvedLeftArrow">
            <a:avLst>
              <a:gd fmla="val 25000" name="adj1"/>
              <a:gd fmla="val 8530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9"/>
          <p:cNvSpPr txBox="1"/>
          <p:nvPr/>
        </p:nvSpPr>
        <p:spPr>
          <a:xfrm>
            <a:off x="524225" y="474925"/>
            <a:ext cx="48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¡En el Challenge de tarea!</a:t>
            </a:r>
            <a:endParaRPr b="1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050" y="437002"/>
            <a:ext cx="3940026" cy="21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/>
        </p:nvSpPr>
        <p:spPr>
          <a:xfrm>
            <a:off x="4094075" y="2043575"/>
            <a:ext cx="4418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Data.</a:t>
            </a:r>
            <a:endParaRPr b="1"/>
          </a:p>
        </p:txBody>
      </p:sp>
      <p:pic>
        <p:nvPicPr>
          <p:cNvPr id="242" name="Google Shape;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80850" y="1888800"/>
            <a:ext cx="44187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777150" y="2136900"/>
            <a:ext cx="75897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19950" y="1122401"/>
            <a:ext cx="79041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practicar más con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seguiremos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explorando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biblioteca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usaremos algunas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explorar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limpiar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analizar datos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eremos una notebook en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acerca de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concepto simple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pero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poderoso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organizar datos y facilitar su análisis: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Tidy Data y Merge Methods</a:t>
            </a:r>
            <a:r>
              <a:rPr b="1" lang="en" sz="1800">
                <a:solidFill>
                  <a:srgbClr val="E8E7E3"/>
                </a:solidFill>
              </a:rPr>
              <a:t>🚀💜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haremos un 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repaso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abriremos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respuestas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E8E7E3"/>
                </a:solidFill>
              </a:rPr>
              <a:t>💻</a:t>
            </a:r>
            <a:r>
              <a:rPr lang="en" sz="1800">
                <a:solidFill>
                  <a:srgbClr val="E8E7E3"/>
                </a:solidFill>
              </a:rPr>
              <a:t>🚀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548850" y="1467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8" name="Google Shape;1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4575" y="1787550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377250" y="1075050"/>
            <a:ext cx="83895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Numpy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7:00 - 7:20 PM  Lectura: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Tidy Data Key Concepts.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 PM Notebook: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 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b="1" sz="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 - 9:00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Notebook: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9:00 - 9:20 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Challenge: Tidy Data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 Compartir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resultados challenge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dudas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1500000" y="1617150"/>
            <a:ext cx="61440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Key Concepts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2" y="1168112"/>
            <a:ext cx="8983277" cy="28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9"/>
          <p:cNvSpPr txBox="1"/>
          <p:nvPr/>
        </p:nvSpPr>
        <p:spPr>
          <a:xfrm>
            <a:off x="301800" y="570225"/>
            <a:ext cx="854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Primero</a:t>
            </a:r>
            <a:endParaRPr b="1" sz="25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Un poco del lenguaje que usaremos</a:t>
            </a:r>
            <a:endParaRPr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 txBox="1"/>
          <p:nvPr/>
        </p:nvSpPr>
        <p:spPr>
          <a:xfrm>
            <a:off x="906300" y="832950"/>
            <a:ext cx="73314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¡Tidy Data!     </a:t>
            </a:r>
            <a:endParaRPr b="1" sz="35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Principios de datos ordenados</a:t>
            </a:r>
            <a:endParaRPr sz="23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1. Cada Variable debe tener su propia columna.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2. Cada Observación debe tener su propia fila.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1E1E1E"/>
                </a:solidFill>
                <a:latin typeface="Montserrat"/>
                <a:ea typeface="Montserrat"/>
                <a:cs typeface="Montserrat"/>
                <a:sym typeface="Montserrat"/>
              </a:rPr>
              <a:t>3. Cada dato debe ser atómico y forma una tabla.</a:t>
            </a:r>
            <a:endParaRPr sz="1850">
              <a:solidFill>
                <a:srgbClr val="1E1E1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3340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/>
        </p:nvSpPr>
        <p:spPr>
          <a:xfrm>
            <a:off x="585750" y="727800"/>
            <a:ext cx="7972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Problemas comunes</a:t>
            </a:r>
            <a:endParaRPr b="1" sz="26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Los nombre de las columnas son valores y no nombres.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Muchas variables  en una sola columna.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Variables guardadas en filas o columnas.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Observaciones repetidas.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Diferentes tipos de datos en una columna.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 ejemplo: un mal ejemplo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👀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